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72" r:id="rId4"/>
    <p:sldId id="273" r:id="rId5"/>
    <p:sldId id="274" r:id="rId6"/>
    <p:sldId id="299" r:id="rId7"/>
    <p:sldId id="302" r:id="rId8"/>
    <p:sldId id="300" r:id="rId9"/>
    <p:sldId id="304" r:id="rId10"/>
    <p:sldId id="301" r:id="rId11"/>
    <p:sldId id="267" r:id="rId12"/>
    <p:sldId id="268" r:id="rId13"/>
    <p:sldId id="269" r:id="rId14"/>
    <p:sldId id="295" r:id="rId15"/>
    <p:sldId id="275" r:id="rId16"/>
    <p:sldId id="276" r:id="rId17"/>
    <p:sldId id="278" r:id="rId18"/>
    <p:sldId id="313" r:id="rId19"/>
    <p:sldId id="320" r:id="rId20"/>
    <p:sldId id="280" r:id="rId21"/>
    <p:sldId id="281" r:id="rId22"/>
    <p:sldId id="290" r:id="rId23"/>
    <p:sldId id="288" r:id="rId24"/>
    <p:sldId id="292" r:id="rId25"/>
    <p:sldId id="294" r:id="rId26"/>
    <p:sldId id="282" r:id="rId27"/>
    <p:sldId id="312" r:id="rId28"/>
    <p:sldId id="283" r:id="rId29"/>
    <p:sldId id="279" r:id="rId30"/>
    <p:sldId id="319" r:id="rId31"/>
    <p:sldId id="261" r:id="rId32"/>
    <p:sldId id="298" r:id="rId33"/>
    <p:sldId id="297" r:id="rId34"/>
    <p:sldId id="314" r:id="rId35"/>
    <p:sldId id="262" r:id="rId36"/>
    <p:sldId id="305" r:id="rId37"/>
    <p:sldId id="263" r:id="rId38"/>
    <p:sldId id="318" r:id="rId39"/>
    <p:sldId id="264" r:id="rId40"/>
    <p:sldId id="308" r:id="rId41"/>
    <p:sldId id="309" r:id="rId42"/>
    <p:sldId id="310" r:id="rId43"/>
    <p:sldId id="311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05" autoAdjust="0"/>
  </p:normalViewPr>
  <p:slideViewPr>
    <p:cSldViewPr>
      <p:cViewPr varScale="1">
        <p:scale>
          <a:sx n="44" d="100"/>
          <a:sy n="44" d="100"/>
        </p:scale>
        <p:origin x="-10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DC06F-0AE9-49EC-97B6-43129A4BCED8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112C2-6946-4C38-BC17-8BC72F4357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commons.wikimedia.org/wiki/File:Lob_znamya_1712.svg?uselang=ru" TargetMode="Externa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commons.wikimedia.org/wiki/File:Lob_znamya_1712.svg?uselang=ru" TargetMode="Externa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0220804_135600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 contrast="10000"/>
          </a:blip>
          <a:srcRect t="7646"/>
          <a:stretch>
            <a:fillRect/>
          </a:stretch>
        </p:blipFill>
        <p:spPr>
          <a:xfrm>
            <a:off x="2411760" y="908720"/>
            <a:ext cx="4718304" cy="5810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760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Constantia" pitchFamily="18" charset="0"/>
                <a:cs typeface="Arabic Typesetting" pitchFamily="66" charset="-78"/>
              </a:rPr>
              <a:t>История Белгорода- города моего детства. </a:t>
            </a:r>
            <a:endParaRPr lang="ru-RU" sz="2800" dirty="0">
              <a:latin typeface="Constantia" pitchFamily="18" charset="0"/>
              <a:cs typeface="Arabic Typesetting" pitchFamily="66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3050"/>
            <a:ext cx="4248472" cy="707678"/>
          </a:xfrm>
        </p:spPr>
        <p:txBody>
          <a:bodyPr/>
          <a:lstStyle/>
          <a:p>
            <a:pPr algn="ctr"/>
            <a:r>
              <a:rPr lang="ru-RU" dirty="0" smtClean="0">
                <a:latin typeface="Cambria" pitchFamily="18" charset="0"/>
              </a:rPr>
              <a:t>Современный герб города Белгорода.</a:t>
            </a:r>
            <a:endParaRPr lang="ru-RU" dirty="0">
              <a:latin typeface="Cambria" pitchFamily="18" charset="0"/>
            </a:endParaRPr>
          </a:p>
        </p:txBody>
      </p:sp>
      <p:pic>
        <p:nvPicPr>
          <p:cNvPr id="5" name="Содержимое 4" descr="gerb-bo.jpg.640x480_q75_upsca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234" t="42836" r="57958" b="2695"/>
          <a:stretch>
            <a:fillRect/>
          </a:stretch>
        </p:blipFill>
        <p:spPr>
          <a:xfrm>
            <a:off x="4788024" y="1196752"/>
            <a:ext cx="3960000" cy="478500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196753"/>
            <a:ext cx="3816423" cy="4929412"/>
          </a:xfrm>
        </p:spPr>
        <p:txBody>
          <a:bodyPr/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Герб города отражает преемственность  белгородского герба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 1893 г.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 основе знаменной эмблемы Белгородского пехотного полка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1712 г : «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 лазоревом поле восстающий золотой жёлтый лев с червлёным языком и серебряными глазами, зубами  когтями; над ним взлетающий вправо с распростёртыми крыльями серебряный орёл с золотыми глазами, языком, клювом, когтями и лапами».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260649"/>
            <a:ext cx="7920880" cy="72008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>
                <a:latin typeface="Constantia" pitchFamily="18" charset="0"/>
              </a:rPr>
              <a:t/>
            </a:r>
            <a:br>
              <a:rPr lang="ru-RU" sz="2700" dirty="0" smtClean="0">
                <a:latin typeface="Constantia" pitchFamily="18" charset="0"/>
              </a:rPr>
            </a:br>
            <a:r>
              <a:rPr lang="ru-RU" sz="2700" b="1" dirty="0" err="1" smtClean="0">
                <a:latin typeface="Constantia" pitchFamily="18" charset="0"/>
              </a:rPr>
              <a:t>Роменско-борщёвская</a:t>
            </a:r>
            <a:r>
              <a:rPr lang="ru-RU" sz="2700" b="1" dirty="0" smtClean="0">
                <a:latin typeface="Constantia" pitchFamily="18" charset="0"/>
              </a:rPr>
              <a:t> группа славянского раннесредневекового населения.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5472608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Накануне возникновения Древнерусского государства культура восточных и западных славянских племён в разных регионах имела свои незначительные локальные особенности. Одной из таких локальных групп славянского раннесредневекового населения является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Роменско-борщёвская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Название получено по городу Ромны Сумской области, села Борщёво в Воронежской области. Общность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роменских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(днепровских)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борщёвских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(донских) групп свидетельствовала о единстве их происхождения.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Роменско-борщёвский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ареал охватывает территорию левобережья Днепра  — от бассейнов Десны,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Псёла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Ворсклы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 верхнего и среднего Дона, и верховий Оки. Это области Украины: Черниговская, Сумская, Полтавская, Харьковская и России: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Липетская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Воронежская, Брянская, Курская, Белгородская, Орловская.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Белгород возник на месте Северского городища 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Роменская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культура), расположенного в X веке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меловой горе, вблизи впадения реки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Везелица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Везелка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  в Северский Донец. Северское городище — селение восточных славян (северян), которые пришли сюда не позже VIII века.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34082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err="1" smtClean="0">
                <a:latin typeface="Constantia" pitchFamily="18" charset="0"/>
              </a:rPr>
              <a:t>Роменская</a:t>
            </a:r>
            <a:r>
              <a:rPr lang="ru-RU" sz="4000" b="1" dirty="0" smtClean="0">
                <a:latin typeface="Constantia" pitchFamily="18" charset="0"/>
              </a:rPr>
              <a:t> и </a:t>
            </a:r>
            <a:r>
              <a:rPr lang="ru-RU" sz="4000" b="1" dirty="0" err="1" smtClean="0">
                <a:latin typeface="Constantia" pitchFamily="18" charset="0"/>
              </a:rPr>
              <a:t>борщёвская</a:t>
            </a:r>
            <a:r>
              <a:rPr lang="ru-RU" sz="4000" b="1" dirty="0" smtClean="0">
                <a:latin typeface="Constantia" pitchFamily="18" charset="0"/>
              </a:rPr>
              <a:t> культуры.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1"/>
            <a:ext cx="8229600" cy="5760640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Роменскую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культуру большинство исследователей связывают с северянами.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Распространена точка зрения о связи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борщёвского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населения с вятичами.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Носителями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борщёвской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культуры могли быть также радимичи. Оба племени — вятичи и радимичи, «от ляхов».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середине XI века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роменская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культура на всей территории перестаёт существовать. Славянские поселения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борщёвской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культуры прекращают существование в конце X века (на реке Воронеж в XI веке).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Роменская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борщёвская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культуры постепенно трансформировались в древнерусскую.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Constantia" pitchFamily="18" charset="0"/>
                <a:cs typeface="Times New Roman" pitchFamily="18" charset="0"/>
              </a:rPr>
              <a:t>Краткая история Древней Руси.</a:t>
            </a:r>
            <a:endParaRPr lang="ru-RU" sz="2000" b="1" dirty="0"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1"/>
            <a:ext cx="8229600" cy="5760640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древней Руси охватывает период ее образования во второй половине 19 века до татаро-монгольского нашествия (1237-1240 годы).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середине IX века в 862 году на севере европейской России в районе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Приильменья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(Ильмень озеро в западной части Новгородской области) Новгородской области сложился крупный союз из ряда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восточно-славянских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финно-угорских и балтийских племён, под властью князей династии Рюриковичей, основавших Древнерусское государство. В 882 году князь Олег захватил Киев, объединив под одной властью северные и южные земли восточных славян. В результате успешных военных походов и дипломатических усилий киевских правителей в состав нового государства вошли земли всех восточнославянских, а также некоторых финно-угорских, балтийских,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тюрских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племен.  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Древняя Русь являлась крупнейшим государственным образованием Европы своего времени, боролась за доминирующее положение в Восточной Европе  и Черноморском регионе с Хазарским каганатом и Византийской империей.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1132 году начался распад Руси на ряд самостоятельных русских княжеств и земель. При этом Киев оставался объектом борьбы между наиболее сильными княжескими ветвями, а Киевская земля считалась коллективным владением Рюриковичей.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1237—1240 годах большинство русских земель подверглись разрушительному нашествию Батыя. Киев,  Владимир,  и другие центры русских княжеств были разрушены, южные и юго-восточные окраины утратили значительную часть оседлого населения.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3050"/>
            <a:ext cx="4032448" cy="3476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nstantia" pitchFamily="18" charset="0"/>
              </a:rPr>
              <a:t>   Вещий Олег.</a:t>
            </a:r>
            <a:endParaRPr lang="ru-RU" dirty="0"/>
          </a:p>
        </p:txBody>
      </p:sp>
      <p:pic>
        <p:nvPicPr>
          <p:cNvPr id="5" name="Содержимое 4" descr="375476_6_i_0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1124744"/>
            <a:ext cx="3810000" cy="48387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692696"/>
            <a:ext cx="3898775" cy="5904655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Оле́г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Ве́щий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Оле́г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— правитель Новгородской земли с 879 года и князь Киевский с 882 года. 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 смертью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Рюрик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передал княжение своему родственнику Олегу и назначил его опекуном своего малолетнего сына Игоря. После смерти основателя княжеской династии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Рюрика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879 году Олег стал княжить в Новгороде.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Получив власть над новгородскими землями после смерти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Рюрика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882 году Олег захватил Киев,  где княжили соплеменники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Рюрика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 перенёс туда столицу, объединив тем самым северный и южный центры восточных славян.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этой причине именно Олега, а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Рюрика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иногда считают основателем Киевской Руси.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Расположение Киева  показалось Олегу достаточно удобным, и он перебрался туда с дружиной, объявив: «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 будет это  мать городов русских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Следующие 25 лет Олег был занят расширением подвластной территории. Он подчинил Киеву древлян (883),северян  (884),  радимичей (885).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Constantia" pitchFamily="18" charset="0"/>
              </a:rPr>
              <a:t/>
            </a:r>
            <a:br>
              <a:rPr lang="ru-RU" sz="4000" dirty="0" smtClean="0">
                <a:latin typeface="Constantia" pitchFamily="18" charset="0"/>
              </a:rPr>
            </a:br>
            <a:r>
              <a:rPr lang="ru-RU" sz="4000" dirty="0" smtClean="0">
                <a:latin typeface="Constantia" pitchFamily="18" charset="0"/>
              </a:rPr>
              <a:t>Разделение России на губернии.</a:t>
            </a:r>
            <a:r>
              <a:rPr lang="ru-RU" dirty="0" smtClean="0"/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1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 1708 при разделении России на восемь губерний Белгород стал провинцией Киевской губернии. С 1727 года до 1779 года город был центром Белгородской губернии, в которую входили Орел и Харьков (последний — только до 1765 года). Первым губернатором Белгородской губернии стал представитель старинного рода князь Юрий Юрьевич Трубецкой. Должность губернатора занимал три года.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 1796 после упразднения губернии Белгород становится уездным городом  Курской губернии. 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С1928 года, в связи с введением в стране нового административного деления, ликвидирован Белгородский уезд и Курская губерния. Белгород становится центром Белгородского округа Центрально-Черноземной области. 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1930 году после ликвидации системы округов Белгород становится районным центром.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 1934 года Белгород включен в состав новообразованной Курской области.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1935 года Президиум ВЦИК постановил выделить город Белгород Курской области в самостоятельную административно-хозяйственную единицу с непосредственным подчинением его Курскому облисполкому.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1954 году город стал административным центром новообразованной Белгородской области.</a:t>
            </a: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Constantia" pitchFamily="18" charset="0"/>
              </a:rPr>
              <a:t/>
            </a:r>
            <a:br>
              <a:rPr lang="ru-RU" sz="4000" b="1" dirty="0" smtClean="0">
                <a:latin typeface="Constantia" pitchFamily="18" charset="0"/>
              </a:rPr>
            </a:br>
            <a:r>
              <a:rPr lang="ru-RU" sz="4000" b="1" dirty="0" smtClean="0">
                <a:latin typeface="Constantia" pitchFamily="18" charset="0"/>
              </a:rPr>
              <a:t>Начало ХХ столетия.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832647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C 1721 года по 1917 года город Белгород находится в составе Российской империи.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10 апреля 1918 года Белгород был занят немецким войсками. После заключения Брестского мира демаркационная линия прошла севернее города, Белгород был включён в состав Украинской державы  гетмана  П.П.Скоропадского, марионеточного государства германских оккупационных войск. Административно принадлежал к земле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Донетчина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с центром в городе Славянск до 29 апреля 1918 года, когда было возвращено старое губернское деление времен Российской империи.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 декабря 1918 года Белгород, после свержения Скоропадского, занят Красной Армией  и вошёл в состав РСФСР.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24 декабря 1918 года по 7 января 1919 года в Белгороде размещалось временное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Рабоче-Крестьянское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правительство Украины.  Город был временной столицей Украины.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Зимой 1919 года между правительствами Украины и России возник конфликт по поводу границ, где Белгород играл важнейшую роль. Только 7 февраля 1919 Харьков официально признал территорию частью России.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C декабря 1922 года город находится в составе РСФСР Союза Советских социалистических Республик.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1" y="273050"/>
            <a:ext cx="8219255" cy="56366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Constantia" pitchFamily="18" charset="0"/>
              </a:rPr>
              <a:t>Развитие ж/</a:t>
            </a:r>
            <a:r>
              <a:rPr lang="ru-RU" sz="3600" dirty="0" err="1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Constantia" pitchFamily="18" charset="0"/>
              </a:rPr>
              <a:t>д</a:t>
            </a:r>
            <a:r>
              <a:rPr lang="ru-RU" sz="36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Constantia" pitchFamily="18" charset="0"/>
              </a:rPr>
              <a:t> путей.</a:t>
            </a:r>
            <a:endParaRPr lang="ru-RU" sz="36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7" name="Содержимое 6" descr="20220804_140157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10000"/>
          </a:blip>
          <a:stretch>
            <a:fillRect/>
          </a:stretch>
        </p:blipFill>
        <p:spPr>
          <a:xfrm>
            <a:off x="3131840" y="1556792"/>
            <a:ext cx="5832000" cy="3703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1521" y="908720"/>
            <a:ext cx="3096343" cy="561662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 1869 году через Белгород прошла 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Курско-Харьковско-Азовская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железная дорога. Со строительством железных дорог Курск-Харьков, Белгород-Волчанск и Белгород-Сумы расширились связи города с промышленными центрами и соседними уездами. В XX столетие Белгород вступил как крупный железнодорожный узел.</a:t>
            </a:r>
          </a:p>
          <a:p>
            <a:pPr algn="just"/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В 1871 году был проведен первый водопровод. </a:t>
            </a: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В 1935 году в Белгороде в заболоченной пойме Северского Донца началось строительство электростанции.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0880" cy="612068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onstantia" pitchFamily="18" charset="0"/>
              </a:rPr>
              <a:t>Православный </a:t>
            </a:r>
            <a:br>
              <a:rPr lang="ru-RU" b="1" dirty="0" smtClean="0">
                <a:latin typeface="Constantia" pitchFamily="18" charset="0"/>
              </a:rPr>
            </a:br>
            <a:r>
              <a:rPr lang="ru-RU" b="1" dirty="0" err="1" smtClean="0">
                <a:latin typeface="Constantia" pitchFamily="18" charset="0"/>
              </a:rPr>
              <a:t>Успенско</a:t>
            </a:r>
            <a:r>
              <a:rPr lang="ru-RU" b="1" dirty="0" smtClean="0">
                <a:latin typeface="Constantia" pitchFamily="18" charset="0"/>
              </a:rPr>
              <a:t> - Никольский собор.</a:t>
            </a:r>
            <a:endParaRPr lang="ru-RU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0880" cy="1296144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Старейшая каменная постройка. Кирпичная церковь, сооружена в 1692-1703(9) годах. Возведение собора в солдатской слободе осуществлялось силами солдат Белгородского гарнизона и московскими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стрельцами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 главе с Иваном Прокофьевым.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Содержимое 5" descr="20220804_1555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35696" y="2204864"/>
            <a:ext cx="5486400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nstantia" pitchFamily="18" charset="0"/>
              </a:rPr>
              <a:t>Спорные даты основания города.</a:t>
            </a:r>
            <a:endParaRPr lang="ru-RU" sz="3600" dirty="0"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5256584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Исторический период, относящийся к территории современного города Белгорода, начинается с VIII века.</a:t>
            </a:r>
          </a:p>
          <a:p>
            <a:pPr marL="0" indent="0" algn="just"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Начало отсчёта истории Белгорода является спорной датой. Некоторые источники называют первыми поселения, появившиеся во времена Киевской Руси конца X века на Северском Донце. Годом основания Белгорода считается 995 год. </a:t>
            </a:r>
          </a:p>
          <a:p>
            <a:pPr marL="0" indent="0" algn="just"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В топонимическом словаре (словарь, содержащий географические названия) 1998 года говорится, что современный Белгород «основан в 1596 году на </a:t>
            </a:r>
            <a:r>
              <a:rPr lang="ru-RU" sz="5100" i="1" dirty="0" err="1" smtClean="0">
                <a:latin typeface="Times New Roman" pitchFamily="18" charset="0"/>
                <a:cs typeface="Times New Roman" pitchFamily="18" charset="0"/>
              </a:rPr>
              <a:t>Белгородье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, то есть в урочище, где некогда уже находился Белый город, впоследствии разрушенный».</a:t>
            </a:r>
          </a:p>
          <a:p>
            <a:pPr marL="0" indent="0" algn="just"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Согласно принятой большинством местных историков точке зрения, впервые город Белгород был заложен по указу царя Фёдора Иоанновича 11 сентября 1596 года, как пограничная крепость, центр Белгородского воеводства. Некоторые источники в качестве даты основания города указывают также 1593 год.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2808311" cy="41964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Monotype Corsiva" pitchFamily="66" charset="0"/>
                <a:cs typeface="Estrangelo Edessa" pitchFamily="66" charset="0"/>
              </a:rPr>
              <a:t>«…сто </a:t>
            </a:r>
            <a:r>
              <a:rPr lang="ru-RU" sz="2400" dirty="0" err="1" smtClean="0">
                <a:latin typeface="Monotype Corsiva" pitchFamily="66" charset="0"/>
                <a:cs typeface="Estrangelo Edessa" pitchFamily="66" charset="0"/>
              </a:rPr>
              <a:t>рублёв</a:t>
            </a:r>
            <a:r>
              <a:rPr lang="ru-RU" sz="2400" dirty="0" smtClean="0">
                <a:latin typeface="Monotype Corsiva" pitchFamily="66" charset="0"/>
                <a:cs typeface="Estrangelo Edessa" pitchFamily="66" charset="0"/>
              </a:rPr>
              <a:t> денег-»</a:t>
            </a:r>
            <a:endParaRPr lang="ru-RU" sz="2400" dirty="0">
              <a:latin typeface="Monotype Corsiva" pitchFamily="66" charset="0"/>
              <a:cs typeface="Estrangelo Edessa" pitchFamily="66" charset="0"/>
            </a:endParaRPr>
          </a:p>
        </p:txBody>
      </p:sp>
      <p:pic>
        <p:nvPicPr>
          <p:cNvPr id="5" name="Содержимое 4" descr="20220804_155818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10000"/>
          </a:blip>
          <a:stretch>
            <a:fillRect/>
          </a:stretch>
        </p:blipFill>
        <p:spPr>
          <a:xfrm>
            <a:off x="3419871" y="836711"/>
            <a:ext cx="5574031" cy="521131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1" y="764704"/>
            <a:ext cx="3024335" cy="5904657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клировых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ведомостях было записано и указана точная дата царской благотворительности – 15 июня 1701 года «...пожаловал на свое Государское Богомолье на строения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каменныя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церкви Успение Пресвятые Богородицы да Великого чудотворца Николы что строится в Белгороде в солдатской слободе Жилой сто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рублёв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денег». А собственноручную записку первого российского императора Петра I более двухсот лет хранили в алтаре, показывая лишь именитым гостям.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516216" y="1628801"/>
            <a:ext cx="2232248" cy="792088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Уникальность храма.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11" name="Содержимое 10" descr="20220804_155653.jpg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lum contrast="10000"/>
          </a:blip>
          <a:srcRect t="2338" b="2338"/>
          <a:stretch>
            <a:fillRect/>
          </a:stretch>
        </p:blipFill>
        <p:spPr>
          <a:xfrm>
            <a:off x="539552" y="404664"/>
            <a:ext cx="5486400" cy="4114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395536" y="5013176"/>
            <a:ext cx="8352928" cy="158417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Уникален храм тем, что подобных нет на юге России. Такие церкви характерны для Севера: Архангельска, Костромы, Вологды.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Безстолпный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пятиглавый четверик (четырехугольное в плане сооружение или его составная часть в русском деревянном и каменном зодчестве до 18 века) с трапезной и шатровой колокольней, с декором в духе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позднемосковского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зодчества рубежа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XVII-XVIIIв.в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220804_155911.jpg"/>
          <p:cNvPicPr>
            <a:picLocks noChangeAspect="1"/>
          </p:cNvPicPr>
          <p:nvPr/>
        </p:nvPicPr>
        <p:blipFill>
          <a:blip r:embed="rId2" cstate="print">
            <a:lum bright="10000" contrast="10000"/>
          </a:blip>
          <a:stretch>
            <a:fillRect/>
          </a:stretch>
        </p:blipFill>
        <p:spPr>
          <a:xfrm>
            <a:off x="2339752" y="306000"/>
            <a:ext cx="4111213" cy="6480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0220804_1557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3" y="332656"/>
            <a:ext cx="8244000" cy="6183001"/>
          </a:xfrm>
          <a:prstGeom prst="rect">
            <a:avLst/>
          </a:prstGeom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20220804_155724.jpg"/>
          <p:cNvPicPr>
            <a:picLocks noChangeAspect="1"/>
          </p:cNvPicPr>
          <p:nvPr/>
        </p:nvPicPr>
        <p:blipFill>
          <a:blip r:embed="rId2" cstate="print">
            <a:lum bright="10000" contrast="10000"/>
          </a:blip>
          <a:stretch>
            <a:fillRect/>
          </a:stretch>
        </p:blipFill>
        <p:spPr>
          <a:xfrm>
            <a:off x="539552" y="332656"/>
            <a:ext cx="8159999" cy="6120000"/>
          </a:xfrm>
          <a:prstGeom prst="round2DiagRect">
            <a:avLst/>
          </a:prstGeom>
          <a:ln>
            <a:noFill/>
            <a:prstDash val="sysDot"/>
          </a:ln>
          <a:effectLst>
            <a:glow rad="101600">
              <a:schemeClr val="bg2">
                <a:lumMod val="75000"/>
                <a:alpha val="6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20220804_1557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234000"/>
            <a:ext cx="4914000" cy="6552000"/>
          </a:xfrm>
          <a:prstGeom prst="round2DiagRect">
            <a:avLst/>
          </a:prstGeom>
          <a:ln cap="sq" cmpd="dbl">
            <a:solidFill>
              <a:schemeClr val="tx1"/>
            </a:solidFill>
            <a:prstDash val="sysDash"/>
            <a:beve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3240360" cy="43204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Судьба  собора.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5" name="Содержимое 4" descr="20220804_155517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10000"/>
          </a:blip>
          <a:stretch>
            <a:fillRect/>
          </a:stretch>
        </p:blipFill>
        <p:spPr>
          <a:xfrm>
            <a:off x="4283968" y="548680"/>
            <a:ext cx="4389835" cy="5853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268760"/>
            <a:ext cx="3466727" cy="5112568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После революции собор закрыли, в начале 1930-х годов он использовался как тюрьма, а в 50-80-х годах тут размещался хлебозавод. В 1993 году при соборе был открыт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Марфо-Мариинский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женский монастырь.  И только 1998 году храм был передан церкви, и в нем начали проводить реставрацию. Собор был полностью восстановлен к 2005 году.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0880" cy="612068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Constantia" pitchFamily="18" charset="0"/>
              </a:rPr>
              <a:t>Марфо-Мариинский</a:t>
            </a:r>
            <a:r>
              <a:rPr lang="ru-RU" b="1" dirty="0" smtClean="0">
                <a:latin typeface="Constantia" pitchFamily="18" charset="0"/>
              </a:rPr>
              <a:t> женский монастырь.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0405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Вход на территорию </a:t>
            </a:r>
            <a:r>
              <a:rPr lang="ru-RU" sz="2400" b="1" dirty="0" err="1" smtClean="0">
                <a:latin typeface="Monotype Corsiva" pitchFamily="66" charset="0"/>
              </a:rPr>
              <a:t>Марфо-Мариинского</a:t>
            </a:r>
            <a:r>
              <a:rPr lang="ru-RU" sz="2400" b="1" dirty="0" smtClean="0">
                <a:latin typeface="Monotype Corsiva" pitchFamily="66" charset="0"/>
              </a:rPr>
              <a:t> женского монастыря.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20804_155553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323528" y="980728"/>
            <a:ext cx="3907893" cy="55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127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angle"/>
            <a:contourClr>
              <a:srgbClr val="FFFFFF"/>
            </a:contourClr>
          </a:sp3d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Врата.</a:t>
            </a:r>
            <a:endParaRPr lang="ru-RU" dirty="0"/>
          </a:p>
        </p:txBody>
      </p:sp>
      <p:pic>
        <p:nvPicPr>
          <p:cNvPr id="12" name="Содержимое 11" descr="20220804_155519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72000" y="980728"/>
            <a:ext cx="4185000" cy="55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127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angle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8291263" cy="491654"/>
          </a:xfrm>
        </p:spPr>
        <p:txBody>
          <a:bodyPr>
            <a:normAutofit/>
          </a:bodyPr>
          <a:lstStyle/>
          <a:p>
            <a:pPr algn="ctr"/>
            <a:r>
              <a:rPr lang="ru-RU" sz="2400" dirty="0" err="1" smtClean="0">
                <a:latin typeface="Monotype Corsiva" pitchFamily="66" charset="0"/>
              </a:rPr>
              <a:t>Марфо-Мариинский</a:t>
            </a:r>
            <a:r>
              <a:rPr lang="ru-RU" sz="2400" dirty="0" smtClean="0">
                <a:latin typeface="Monotype Corsiva" pitchFamily="66" charset="0"/>
              </a:rPr>
              <a:t>  женский православный  монастырь -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5" name="Содержимое 4" descr="20220804_1559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47864" y="1628800"/>
            <a:ext cx="5568000" cy="41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124744"/>
            <a:ext cx="3240359" cy="5472608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10000"/>
              </a:lnSpc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Белгородской епархии Русской православной церкви, открыт в 1999 году 28 декабря при Покровском храме.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Марфо-Мариинский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женский монастырь был основан по образцу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Марфо-Мариинской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обители Милосердия великой княгини Елизаветы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Феодоровны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 Москве. Раньше на этом месте никогда не было монастыря, а стояли неподалеку друг от друга два храма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Успенско-Николаевский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собор и храм в честь Покрова Божией Матери, которые теперь входят в состав монастыря.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Успенско-Николаевский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собор - памятник архитектуры начала XVIII века, а Покровский храм - памятник архитектуры конца XVIII века.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Constantia" pitchFamily="18" charset="0"/>
              </a:rPr>
              <a:t/>
            </a:r>
            <a:br>
              <a:rPr lang="ru-RU" sz="4000" b="1" dirty="0" smtClean="0">
                <a:latin typeface="Constantia" pitchFamily="18" charset="0"/>
              </a:rPr>
            </a:br>
            <a:r>
              <a:rPr lang="ru-RU" sz="4000" b="1" dirty="0" smtClean="0">
                <a:latin typeface="Constantia" pitchFamily="18" charset="0"/>
              </a:rPr>
              <a:t>Фёдор Иоаннович.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Фёдор I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Ива́нович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известен также по имени Феодор Блаженный (1557г. — 1598г.) — царь всея Руси  и великий князь Московский  с 1584 года, третий сын Ивана IV Грозного и царицы Анастасии Романовны Захарьиной – Юрьевой, последний представитель московской ветви династии Рюриковичей.</a:t>
            </a:r>
          </a:p>
          <a:p>
            <a:endParaRPr lang="ru-RU" dirty="0"/>
          </a:p>
        </p:txBody>
      </p:sp>
      <p:pic>
        <p:nvPicPr>
          <p:cNvPr id="5" name="Содержимое 4" descr="Tsarskiy_titulyarnik_feodor_iv.jpg (394×540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4500" y="627856"/>
            <a:ext cx="37528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0880" cy="612068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onstantia" pitchFamily="18" charset="0"/>
              </a:rPr>
              <a:t>Церковь Покрова Пресвятой Богородицы. (Покровский храм).</a:t>
            </a:r>
            <a:endParaRPr lang="ru-RU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8147247" cy="77968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Constantia" pitchFamily="18" charset="0"/>
              </a:rPr>
              <a:t>Церковь Покрова Пресвятой Богородицы. (Покровский храм).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5" name="Содержимое 4" descr="20220804_1550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63888" y="1844824"/>
            <a:ext cx="5352624" cy="406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9" y="1412776"/>
            <a:ext cx="3096344" cy="482453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10000"/>
              </a:lnSpc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	Церковь Покрова Пресвятой Богородицы — одна из старейших церквей в Белгороде, построенная в 1791 году. В 1837 пристроен боковой придел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Митрофана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Воронежского, в 1865 — Тихона Задонского. Архитектурный стиль — ранний классицизм. После закрытия в конце 1920-х годов, в ней находилась тюрьма, механические мастерские. В 1991 году русская церковь начала работы по восстановлению и реставрации храма. С 1993 года становится монастырским храмом.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Constantia" pitchFamily="18" charset="0"/>
              </a:rPr>
              <a:t>Памятник святителю </a:t>
            </a:r>
            <a:r>
              <a:rPr lang="ru-RU" sz="3600" b="1" dirty="0" err="1" smtClean="0">
                <a:latin typeface="Constantia" pitchFamily="18" charset="0"/>
              </a:rPr>
              <a:t>Иоасафу</a:t>
            </a:r>
            <a:r>
              <a:rPr lang="ru-RU" sz="3600" b="1" dirty="0" smtClean="0">
                <a:latin typeface="Constantia" pitchFamily="18" charset="0"/>
              </a:rPr>
              <a:t>.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6" name="Содержимое 6" descr="20220804_1550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3996000" cy="532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7" name="Прямоугольник 6"/>
          <p:cNvSpPr/>
          <p:nvPr/>
        </p:nvSpPr>
        <p:spPr>
          <a:xfrm>
            <a:off x="4355976" y="1340768"/>
            <a:ext cx="4392488" cy="4873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Памятник святителю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Иоасафу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находится в Белгороде, на Свято-Троицком бульваре.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Святитель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Иоасаф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считается покровителем Белгородской земли. Он был одной из наиболее заметных фигур в истории Русской Православной церкви в крае. Причислен к лику Святых в 1911 году. Поэтому памятник ему около старинных церквей Белгорода — Покровской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Успенско-Николаевской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смотрится очень органично.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Святитель стоит на небольшом постаменте и сжимает в руке крест. В 2001 году установлен у духовной семинарии, в 2004-м перенесен на Свято-Троицкий бульвар. Автором памятника является скульптор А.А.Шишков.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3476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nstantia" pitchFamily="18" charset="0"/>
              </a:rPr>
              <a:t>Биография.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5" name="Содержимое 4" descr="Иоасаф_(Горленко),_Епископ_Белгородский_и_Обоянски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332656"/>
            <a:ext cx="4166913" cy="58531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convex"/>
            <a:extrusionClr>
              <a:srgbClr val="000000"/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692696"/>
            <a:ext cx="3960439" cy="597666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Происходил из знатного  малороссийского рода Горленко. Родился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Иоаким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Горленко 8 сентября 1705 года в Прилуках в семье полковника  Андрея Дмитриевича Горленко, его мать — Мария Даниловна — была дочерью гетмана Данило Апостола.  Среди родственников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Иоакима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были и церковные деятели: дядя — иеромонах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Пахомий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  младший брат Михаил — архимандрит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Митрофан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(Горленко) и племянник — архимандрит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Наркис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(Квитка, сын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Параскевы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Горленко.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покровителем и духовником был родной дядя, насельник Киево-Печерской лавры иеромонах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Пахомий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1723 году он приехал домой попросить у родителей благословение на постриг, но получил отказ. Несмотря на это, в 1725 году был пострижен с именем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Иларион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1727 году он был переведён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Киево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Братский Богоявленский монастырь, где  был пострижен с именем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Иоасаф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1728 году он был рукоположён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оиеродиакона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 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1744 году указом императрицы Елизаветы Петровны  возведён в сан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архииандрита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и вызван в Москву.  В 1745 году был назначен наместником Троице-Сергиевой лавры.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Указом императрицы в 1748 году он был назначен епископом Белгородским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Обоянским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1754 году  скончался. В 1755 году гроб с телом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Иоасафа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был поставлен в склепе (в юго-западной части белгородского Свято-Троицкого собора). По инициативе его брата, полковника  Андрея Горленко, распоряжением Синода от 8 июля 1755 года над склепом была освящена придельная церковь.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течение более полутора веков хранились его нетленные мощи в Троицком соборе монастыря в Белгороде. Почитание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Иоасафа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народе как святого и чудотворца, послужили основанием для многочисленных прошений о его канонизации.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0880" cy="612068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onstantia" pitchFamily="18" charset="0"/>
              </a:rPr>
              <a:t>Храм Святых мучениц Веры, Надежды, Любви </a:t>
            </a:r>
            <a:br>
              <a:rPr lang="ru-RU" b="1" dirty="0" smtClean="0">
                <a:latin typeface="Constantia" pitchFamily="18" charset="0"/>
              </a:rPr>
            </a:br>
            <a:r>
              <a:rPr lang="ru-RU" b="1" dirty="0" smtClean="0">
                <a:latin typeface="Constantia" pitchFamily="18" charset="0"/>
              </a:rPr>
              <a:t>и матери их Софии.</a:t>
            </a:r>
            <a:endParaRPr lang="ru-RU" b="1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188640"/>
            <a:ext cx="8291263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Monotype Corsiva" pitchFamily="66" charset="0"/>
              </a:rPr>
              <a:t>Храм Святых мучениц Веры, Надежды, Любви </a:t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и матери их Софии.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5" name="Содержимое 4" descr="20220804_1445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268760"/>
            <a:ext cx="5328592" cy="3924000"/>
          </a:xfrm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perspectiveLeft"/>
            <a:lightRig rig="threePt" dir="t"/>
          </a:scene3d>
          <a:sp3d>
            <a:bevelT w="101600" prst="riblet"/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5229200"/>
            <a:ext cx="8352927" cy="1368152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20000"/>
              </a:lnSpc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Православный храм.</a:t>
            </a:r>
          </a:p>
          <a:p>
            <a:pPr algn="just">
              <a:lnSpc>
                <a:spcPct val="120000"/>
              </a:lnSpc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	Большая деревянная церковь заложена в 1997г, строительство начато в 2008г. Здание было повреждено пожаром в 2009г. обширная, крестообразная в плане деревянная постройка со ступенчатым силуэтом, увенчанная восьмериком с девятиглавым завершением.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77968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Семнадцать куполов венчают храм.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5" name="Содержимое 4" descr="20220804_144546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 contrast="10000"/>
          </a:blip>
          <a:srcRect l="42260" t="9795" r="14289" b="19679"/>
          <a:stretch>
            <a:fillRect/>
          </a:stretch>
        </p:blipFill>
        <p:spPr>
          <a:xfrm>
            <a:off x="3491880" y="332656"/>
            <a:ext cx="5400000" cy="6302505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1" y="1340768"/>
            <a:ext cx="3024335" cy="4785396"/>
          </a:xfrm>
        </p:spPr>
        <p:txBody>
          <a:bodyPr/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Высота центрального купола 38,35 метров. Полезная площадь храма составляет 2840 квадратных метров. Иконостас трёхъярусный, выполнен в стиле барокко. 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цокольном этаже храма располагается духовно-просветительский центр.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332656"/>
            <a:ext cx="3008313" cy="172819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Звонница при храме Святых мучениц Веры, Надежды, Любви и матери их Софии.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5" name="Содержимое 4" descr="20220804_151118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 contrast="-10000"/>
          </a:blip>
          <a:stretch>
            <a:fillRect/>
          </a:stretch>
        </p:blipFill>
        <p:spPr>
          <a:xfrm>
            <a:off x="3937609" y="273051"/>
            <a:ext cx="4386633" cy="5853113"/>
          </a:xfrm>
          <a:prstGeom prst="roundRect">
            <a:avLst/>
          </a:prstGeom>
          <a:ln w="12700"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2348880"/>
            <a:ext cx="3008313" cy="3777284"/>
          </a:xfrm>
        </p:spPr>
        <p:txBody>
          <a:bodyPr/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22 апреля 2009 года были отдельно освящены отдельно стоящая колокольня и колокола храма.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20880" cy="619268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onstantia" pitchFamily="18" charset="0"/>
              </a:rPr>
              <a:t>Храм Великомученика Георгия Победоносца.</a:t>
            </a:r>
            <a:endParaRPr lang="ru-RU" b="1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3008313" cy="100811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Храм Великомученика Георгия Победоносца.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5" name="Содержимое 4" descr="20220804_145426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>
            <a:off x="3838259" y="273051"/>
            <a:ext cx="4585333" cy="5853113"/>
          </a:xfrm>
          <a:effectLst>
            <a:softEdge rad="635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844824"/>
            <a:ext cx="3008313" cy="4281340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Храм Великомученика Георгия Победоносца – православный храм. В 1997г. проведена закладка камня на месте будущего строительства храма, которое было начато в 1999г. и завершено в 2001г.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Constantia" pitchFamily="18" charset="0"/>
              </a:rPr>
              <a:t/>
            </a:r>
            <a:br>
              <a:rPr lang="ru-RU" sz="4000" b="1" dirty="0" smtClean="0">
                <a:latin typeface="Constantia" pitchFamily="18" charset="0"/>
              </a:rPr>
            </a:br>
            <a:r>
              <a:rPr lang="ru-RU" sz="4000" b="1" dirty="0" smtClean="0">
                <a:latin typeface="Constantia" pitchFamily="18" charset="0"/>
              </a:rPr>
              <a:t>Белгород – пограничная крепость.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1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конце 1593 года царь Фёдор Иоаннович  повелел для защиты от постоянных набегов крымских татар строить новые города-крепости на всех путях татарских от Донца до берегов Оки и заселить их людьми ратными, стрельцами и казаками.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появились современные Белгород, Оскол, Валуйки и другие города. Белгородская крепость была построена к осени 1596 года. Строителями её были воеводы князья Михаил Ноздреватый и Андрей Волконский. Располагался Белгород на мысе Белой (меловой) горы, на правом берегу Северского Донца, омывающий город с востока. С юго-запада от крепости протекал ручей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Ячнев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Ясенев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Колодезь.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 крепость была взята, разграблена и сожжена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польско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литовскими войсками летом 1612 года. Чтобы улучшить защиту и водоснабжение крепости, московское правительство решило восстановить её на новом месте — на левом низком берегу Северского Донца. Ещё долго  окрестности Белгорода разорялись Литовцами и разными «воровскими шайками».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связи со строительством оборонительных сооружений Белгородской черты в 1646 году было принято решение о переносе крепости 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Карповскому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валу на правый берег Северского Донца у реки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Везеницы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Везелица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Везёлка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Инициатива переноса крепости принадлежала воеводе и боярину князю Н.И.Одоевскому. 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Заповеди у входа в храм Великомученика 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Георгия Победоносца.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5" name="Содержимое 4" descr="20220804_14552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4050000" cy="5400000"/>
          </a:xfrm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Содержимое 5" descr="20220804_14564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196752"/>
            <a:ext cx="4050000" cy="5400000"/>
          </a:xfrm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476672"/>
            <a:ext cx="3008313" cy="57606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Архитектура  храма.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5" name="Содержимое 4" descr="20220804_1513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727" r="29184" b="3567"/>
          <a:stretch>
            <a:fillRect/>
          </a:stretch>
        </p:blipFill>
        <p:spPr>
          <a:xfrm>
            <a:off x="3707904" y="404664"/>
            <a:ext cx="5184576" cy="5589240"/>
          </a:xfrm>
          <a:effectLst>
            <a:softEdge rad="635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24743"/>
            <a:ext cx="3008313" cy="5112569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Храм Великомученика Георгия Победоносца возведен в традициях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древне-русского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зодчества, полностью выполнен из дерева. Его здание вытянуто с запада на восток и состоит из золоченых глав, «четверика», шатрового типа колокольни. В храме два престола: нижний в честь Всех Святых и верхний – во имя Великомученика Георгия Победоносца. В храме установлен трехъярусный иконостас. Иконы написаны в каноническом стиле. Внутреннее пространство храма украшено резьбой по дереву.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Constantia" pitchFamily="18" charset="0"/>
              </a:rPr>
              <a:t>Вот таким стал двор родительского дома.  </a:t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 smtClean="0">
                <a:latin typeface="Constantia" pitchFamily="18" charset="0"/>
              </a:rPr>
              <a:t>Дом тоже преобразился.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5" name="Содержимое 4" descr="20220804_140022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467544" y="1268760"/>
            <a:ext cx="4178855" cy="50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7" descr="20220804_13592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4048" y="1268760"/>
            <a:ext cx="3780000" cy="50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Constantia" pitchFamily="18" charset="0"/>
              </a:rPr>
              <a:t>Акация, посаженная моим папой на память о себе своим детям.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7" name="Содержимое 6" descr="20220804_1355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714" t="3814" r="19015" b="5499"/>
          <a:stretch>
            <a:fillRect/>
          </a:stretch>
        </p:blipFill>
        <p:spPr>
          <a:xfrm>
            <a:off x="2843808" y="908720"/>
            <a:ext cx="3233706" cy="57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Constantia" pitchFamily="18" charset="0"/>
              </a:rPr>
              <a:t>Белгородский полк.</a:t>
            </a:r>
            <a:endParaRPr lang="ru-RU" sz="3600" b="1" dirty="0"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39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1658 года Белгород становится главным городом Белгородской черты — 800-километровой оборонительной линии, защищавшей Русское царство от набегов крымских татар. В этом же году формируется Белгородский полк— крупное постоянное военное соединение, включавшее в себя все вооружённые силы на Белгородской черте и подчинявшееся Белгородскому воеводе. Главным воеводой Белгородского полка был назначен князь, боярин Григорий Григорьевич Ромодановский.  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Белгородский полк прославился в сражениях с татарами, в Русско-Польской войне 1654-1667 годов, участвовали в боевых действиях против гетманов  в 1668—1669 годах, подавлении бунта (восстания) С. Разина, в Русско-Турецкой войне 1672-1681 годов,  в Крымских и Азовских походах Петра I. Многократно полк получал «благодарственное слово» от царей Алексея Михайловича  и Петра I.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начале XVIII века, после присоединения к России Новороссийского края и строительства Украинской оборонительной линии , стратегическое значение Белгорода значительно уменьшилось. Вскоре после завоевания Крыма, в 1785 году, поскольку угроза набегов крымских татар  отпала и город стал далеко расположен от границ России, был исключён из числа действующих крепостей.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C 1721 года по 1917 года город в составе Российской империи. 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1" y="273050"/>
            <a:ext cx="4042791" cy="77968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Constantia" pitchFamily="18" charset="0"/>
              </a:rPr>
              <a:t>Князь Григорий Григорьевич Ромодановский  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7" name="Содержимое 6" descr="Без назван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8064" y="548680"/>
            <a:ext cx="2542800" cy="5868000"/>
          </a:xfrm>
          <a:effectLst>
            <a:softEdge rad="63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1" y="1196753"/>
            <a:ext cx="4114799" cy="492941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Русский государственный и военный деятель,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родился в семье боярина князя Григория Петровича Ромодановского. Убит во время Стрелецкого восстания в 1682 году.</a:t>
            </a:r>
          </a:p>
          <a:p>
            <a:pPr algn="jus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Старший воинский начальник во время Русско-Польской войны 1654-1667 годов, подавил восстание Разина в 1670-1671 годов, командовал русским войском во время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Чигиринских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походов 1677-1678 годы. В качестве главы Белгородского Разряда руководил основанием и обустройством южнорусских крепостей, первый полковой воевода в Белгороде (1656-1657, 1660-1663, 1668-1675).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8291263" cy="491654"/>
          </a:xfrm>
        </p:spPr>
        <p:txBody>
          <a:bodyPr/>
          <a:lstStyle/>
          <a:p>
            <a:pPr algn="ctr"/>
            <a:r>
              <a:rPr lang="ru-RU" dirty="0" smtClean="0">
                <a:latin typeface="Cambria" pitchFamily="18" charset="0"/>
              </a:rPr>
              <a:t>Знамя Белгородского пехотного полка 1712 год.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7" y="1124745"/>
            <a:ext cx="3312368" cy="5001420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Первоначально на гербе Белгородского полка был изображен петух, сидящий на дереве, по образцу голландской геральдики. Основными цветами были зеленый и черный. После победы в полтавской битве при формировании нового знамени основные цвета Белгородского полка были перенесены, а петух был заменен на летящего орла. Орел являлся символом России, как лев являлся символом Швеции. В 1712 году при разработке нового знамени появился летящий орел и убегающий лев.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Эта эмблема стала с 1712 года гербом Белгородского полка.</a:t>
            </a:r>
          </a:p>
          <a:p>
            <a:endParaRPr lang="ru-RU" dirty="0"/>
          </a:p>
        </p:txBody>
      </p:sp>
      <p:pic>
        <p:nvPicPr>
          <p:cNvPr id="5" name="Содержимое 4" descr="Знамя Белгородского пехотного полка 1712 года">
            <a:hlinkClick r:id="rId2" tooltip="&quot;Знамя Белгородского пехотного полка 1712 года&quot;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3995936" y="1124744"/>
            <a:ext cx="4860000" cy="48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4" descr="Знамя Белгородского пехотного полка 1712 года">
            <a:hlinkClick r:id="rId2" tooltip="&quot;Знамя Белгородского пехотного полка 1712 года&quot;"/>
          </p:cNvPr>
          <p:cNvPicPr>
            <a:picLocks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4000496" y="1142984"/>
            <a:ext cx="4860000" cy="48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116632"/>
            <a:ext cx="8291263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ambria" pitchFamily="18" charset="0"/>
              </a:rPr>
              <a:t>Знаменный герб Белгородского пехотного и гарнизонного полков. </a:t>
            </a:r>
            <a:br>
              <a:rPr lang="ru-RU" dirty="0" smtClean="0">
                <a:latin typeface="Cambria" pitchFamily="18" charset="0"/>
              </a:rPr>
            </a:br>
            <a:r>
              <a:rPr lang="ru-RU" dirty="0" smtClean="0">
                <a:latin typeface="Cambria" pitchFamily="18" charset="0"/>
              </a:rPr>
              <a:t>1712 год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9" y="1052737"/>
            <a:ext cx="3141986" cy="507342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600" dirty="0" smtClean="0"/>
              <a:t>Размещение на геральдическом щите герба золотого льва и над ним одноглавого орла связано с конкретным историческим событием: достойным участием </a:t>
            </a:r>
            <a:r>
              <a:rPr lang="ru-RU" sz="1600" dirty="0" err="1" smtClean="0"/>
              <a:t>белгородцев</a:t>
            </a:r>
            <a:r>
              <a:rPr lang="ru-RU" sz="1600" dirty="0" smtClean="0"/>
              <a:t> в составе Белгородского армейского полевого полка в Северной войне 1700—1721 годов и особенно проявленном мужестве и отваге </a:t>
            </a:r>
            <a:r>
              <a:rPr lang="ru-RU" sz="1600" dirty="0" err="1" smtClean="0"/>
              <a:t>пехотинцев-белгородцев</a:t>
            </a:r>
            <a:r>
              <a:rPr lang="ru-RU" sz="1600" dirty="0" smtClean="0"/>
              <a:t> (</a:t>
            </a:r>
            <a:r>
              <a:rPr lang="ru-RU" sz="1600" dirty="0" err="1" smtClean="0"/>
              <a:t>фузелеров</a:t>
            </a:r>
            <a:r>
              <a:rPr lang="ru-RU" sz="1600" dirty="0" smtClean="0"/>
              <a:t> и гренадеров) в Полтавской битве  27 июня 1709 года, окончившейся полным разгромом шведов. Лев в Белгородском гербе олицетворяет побеждённую Швецию — изображение льва было на королевском знамени Карла 12, а орёл был изображён на знамени предводителя русских войск — царя Петра I.</a:t>
            </a:r>
          </a:p>
          <a:p>
            <a:endParaRPr lang="ru-RU" dirty="0"/>
          </a:p>
        </p:txBody>
      </p:sp>
      <p:pic>
        <p:nvPicPr>
          <p:cNvPr id="7" name="Содержимое 4" descr="Знамя Белгородского пехотного полка 1712 года">
            <a:hlinkClick r:id="rId2" tooltip="&quot;Знамя Белгородского пехотного полка 1712 года&quot;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lum bright="-10000" contrast="40000"/>
          </a:blip>
          <a:srcRect r="54161" b="53699"/>
          <a:stretch>
            <a:fillRect/>
          </a:stretch>
        </p:blipFill>
        <p:spPr bwMode="auto">
          <a:xfrm>
            <a:off x="3707904" y="1124744"/>
            <a:ext cx="504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3050"/>
            <a:ext cx="4032448" cy="563662"/>
          </a:xfrm>
        </p:spPr>
        <p:txBody>
          <a:bodyPr/>
          <a:lstStyle/>
          <a:p>
            <a:r>
              <a:rPr lang="ru-RU" dirty="0" smtClean="0">
                <a:latin typeface="Cambria" pitchFamily="18" charset="0"/>
              </a:rPr>
              <a:t>Герб губернского города.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836712"/>
            <a:ext cx="3754759" cy="561662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конце первой четверти XVIII в. символика эмблем несколько меняется. Первый герб Белгорода, утверждённый Сенатом в 1730 году, оставаясь по содержанию идентичным гербу полка, имеет некоторое отличие — лев лежит: на золотом щите, лев лежащий желтый, а над ним орел черный одноглавый, под ним земля зеленая, поле синее. В 1893 году лев встал на задние лапы. Позднее орел стал сидеть.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Эмблема меняется в связи с новыми канонами геральдической символики: лев — сила, храбрость; орёл — власть, прозорливость; зелёное поле — надежда и изобилие; синее небо — красота, величие. Новая спокойная поза льва объясняется тем, что лев обозначает могущество, но не является символом Швеции, утратившей политический вес в Европе. Данный герб в своём содержании указывал на широкое экономическое освоение края и отмечал ратные заслуги горожан.</a:t>
            </a:r>
          </a:p>
          <a:p>
            <a:endParaRPr lang="ru-RU" dirty="0"/>
          </a:p>
        </p:txBody>
      </p:sp>
      <p:pic>
        <p:nvPicPr>
          <p:cNvPr id="5" name="Содержимое 4" descr="Герб_Белгородских_полков._17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196752"/>
            <a:ext cx="4000500" cy="526732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</TotalTime>
  <Words>578</Words>
  <Application>Microsoft Office PowerPoint</Application>
  <PresentationFormat>Экран (4:3)</PresentationFormat>
  <Paragraphs>129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История Белгорода- города моего детства. </vt:lpstr>
      <vt:lpstr>Спорные даты основания города.</vt:lpstr>
      <vt:lpstr> Фёдор Иоаннович. </vt:lpstr>
      <vt:lpstr> Белгород – пограничная крепость. </vt:lpstr>
      <vt:lpstr>Белгородский полк.</vt:lpstr>
      <vt:lpstr>Князь Григорий Григорьевич Ромодановский  </vt:lpstr>
      <vt:lpstr>Знамя Белгородского пехотного полка 1712 год.</vt:lpstr>
      <vt:lpstr>Знаменный герб Белгородского пехотного и гарнизонного полков.  1712 год</vt:lpstr>
      <vt:lpstr>Герб губернского города.</vt:lpstr>
      <vt:lpstr>Современный герб города Белгорода.</vt:lpstr>
      <vt:lpstr>  Роменско-борщёвская группа славянского раннесредневекового населения. </vt:lpstr>
      <vt:lpstr> Роменская и борщёвская культуры. </vt:lpstr>
      <vt:lpstr>Краткая история Древней Руси.</vt:lpstr>
      <vt:lpstr>   Вещий Олег.</vt:lpstr>
      <vt:lpstr> Разделение России на губернии.  </vt:lpstr>
      <vt:lpstr> Начало ХХ столетия. </vt:lpstr>
      <vt:lpstr>Развитие ж/д путей.</vt:lpstr>
      <vt:lpstr>Православный  Успенско - Никольский собор.</vt:lpstr>
      <vt:lpstr> Старейшая каменная постройка. Кирпичная церковь, сооружена в 1692-1703(9) годах. Возведение собора в солдатской слободе осуществлялось силами солдат Белгородского гарнизона и московскими стрельцами во главе с Иваном Прокофьевым.</vt:lpstr>
      <vt:lpstr>«…сто рублёв денег-»</vt:lpstr>
      <vt:lpstr>Уникальность храма.</vt:lpstr>
      <vt:lpstr>Слайд 22</vt:lpstr>
      <vt:lpstr>Слайд 23</vt:lpstr>
      <vt:lpstr>Слайд 24</vt:lpstr>
      <vt:lpstr>Слайд 25</vt:lpstr>
      <vt:lpstr>Судьба  собора.</vt:lpstr>
      <vt:lpstr> Марфо-Мариинский женский монастырь.</vt:lpstr>
      <vt:lpstr>Вход на территорию Марфо-Мариинского женского монастыря.</vt:lpstr>
      <vt:lpstr>Марфо-Мариинский  женский православный  монастырь -</vt:lpstr>
      <vt:lpstr>Церковь Покрова Пресвятой Богородицы. (Покровский храм).</vt:lpstr>
      <vt:lpstr>Церковь Покрова Пресвятой Богородицы. (Покровский храм).</vt:lpstr>
      <vt:lpstr>Памятник святителю Иоасафу.</vt:lpstr>
      <vt:lpstr>Биография.</vt:lpstr>
      <vt:lpstr>Храм Святых мучениц Веры, Надежды, Любви  и матери их Софии.</vt:lpstr>
      <vt:lpstr>Храм Святых мучениц Веры, Надежды, Любви  и матери их Софии.</vt:lpstr>
      <vt:lpstr>Семнадцать куполов венчают храм.</vt:lpstr>
      <vt:lpstr>Звонница при храме Святых мучениц Веры, Надежды, Любви и матери их Софии.</vt:lpstr>
      <vt:lpstr>Храм Великомученика Георгия Победоносца.</vt:lpstr>
      <vt:lpstr>Храм Великомученика Георгия Победоносца.</vt:lpstr>
      <vt:lpstr>Заповеди у входа в храм Великомученика  Георгия Победоносца.</vt:lpstr>
      <vt:lpstr>Архитектура  храма.</vt:lpstr>
      <vt:lpstr>Вот таким стал двор родительского дома.   Дом тоже преобразился.</vt:lpstr>
      <vt:lpstr>Акация, посаженная моим папой на память о себе своим детям.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моего детства – Белгород.</dc:title>
  <dc:creator>AHEAD</dc:creator>
  <cp:lastModifiedBy>777</cp:lastModifiedBy>
  <cp:revision>151</cp:revision>
  <dcterms:created xsi:type="dcterms:W3CDTF">2022-08-07T14:30:20Z</dcterms:created>
  <dcterms:modified xsi:type="dcterms:W3CDTF">2025-01-14T20:32:35Z</dcterms:modified>
</cp:coreProperties>
</file>